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22"/>
    <p:restoredTop sz="94674"/>
  </p:normalViewPr>
  <p:slideViewPr>
    <p:cSldViewPr snapToGrid="0" snapToObjects="1">
      <p:cViewPr varScale="1">
        <p:scale>
          <a:sx n="113" d="100"/>
          <a:sy n="113" d="100"/>
        </p:scale>
        <p:origin x="176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EBE0B-722D-344D-9CBE-81BD02851D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DDB097-B632-724A-99C3-7C09B8AAE3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251273-5F39-7149-B270-8190185B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5CCE2C-16C4-5A4E-9CF3-965B11D35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EFE54C-ED63-B640-A76D-8775D60C6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83313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B9F6C8-3AF6-8046-AD25-B92F791F2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9F2F3B-E4C6-BA4F-8968-F7FC19FDF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568B36-8954-684C-A8BC-F06F068B0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5620CD-4DDE-AF43-92A0-97346FFC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5897CC-ED23-2749-AE6B-7AC92462A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872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0D43990-282A-F94C-B8B2-5292E8A949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66AB6C-9441-6647-BB1F-5E0F40C4E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0B3C53-06F0-6245-9321-E52F24EBC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85DD7C-2B82-6F47-AB03-0DD7502A2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34CDDC-BF89-9E44-A60D-4C536498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79889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48E2B3-EC6B-DC48-ABF4-57FF131D4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0FB1D7-C731-954B-B69D-6D2851AB7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AF925-C377-B94B-9E8E-242CD0A60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31950D-3108-2545-B4DE-E9BBCC4C5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4BB76A-79BA-174C-86A8-78A95CD9A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32405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AAFB4F-00E8-D241-9350-323DFCBB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6C7747-10E9-9546-91F3-15A4E795E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08C1B9-38F1-FC40-B73D-99C79E55A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5B443D-5EC3-794A-8B2C-4FB850A88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F332A4-532E-EB4A-951B-62D3C8564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6547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BE02E6-696D-AA48-8D9C-5C38109F3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2A44BA-BEF1-AD4C-A4CC-35F7B7C88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FEAC67-455A-DC44-B5D1-3AC505C67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E9A35D-D52A-2441-8800-489AEC68C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7C33F2-16EB-3948-9B0D-2018022BE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4F1C2D-BCC1-5C4B-8D65-81845D714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6589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74E92B-38E9-7140-ADAB-9747DC4B9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C0D557-9E8A-8842-93DF-AF48F8013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E62C45-5BBF-9743-9AE9-AE5D6FC87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4EE746-8087-9E4F-8A1D-CCEC297D56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E4E3FAA-5AA3-144C-BF8A-A781B5F718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C72846-F42C-6F49-B5DA-E27E447F5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9A34C3-082A-0141-BE17-7CFAE6C87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A44D38E-405C-214B-96DF-98BEADDFD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4085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F1546-2070-8E4C-8095-84136218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C8EC4C-05C1-DF4E-AF3D-A091E8937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82203FA-45E0-C04A-BBA8-C2BD3FE3E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892F14-A641-D14B-8419-5CBF1A17D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1821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FD50D0-4AE7-044F-B0E9-A0EC7C10E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3AE7BBF-0E76-8A4D-95B5-867DB977D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CCBB1E-AA5B-5C4D-B099-22F115EFC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24585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A70C54-76E2-B14B-AB26-89F2B1DAC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E41FA1-C71B-0B40-AA95-B0DD28AFC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DEC53C-B572-7141-91B0-676A92617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DC44CB-D7F6-914F-B1D0-8E8CD6622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A6AACA-9E10-2943-8B5C-C78418260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360D6D-DC48-D54E-A4BD-768F50DCD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9067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DB7326-41B6-5E4D-9B4E-BC12F3B87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F0B5A7-CDAA-B646-8A88-FB6D7FE2AF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A43993-1568-0C4F-BD92-6A1A3F043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5640B5-97BF-B446-A103-7178C5617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5FA71-CC57-6C4C-954D-8F355FE27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894D18-76F0-0248-B875-51686846B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50121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3FC3EA1-9299-2143-A132-A886D163A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D02DE6-9F7F-2D4C-930B-76D8B43DF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5855EC-5D36-7141-B1D5-42ACF5F41B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788069-DBF1-E348-AAB5-19B59897DB2A}" type="datetimeFigureOut">
              <a:rPr kumimoji="1" lang="ko-KR" altLang="en-US" smtClean="0"/>
              <a:t>2018. 6. 5.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64CC03-DE6A-A14B-923A-683076CE64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7C6A60-59DE-6E42-B048-3FA8CC695C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DB9AB-08A1-DF4E-902A-52789F8A03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66337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F0B9E94-8381-2946-A974-92D502922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413" y="0"/>
            <a:ext cx="4827101" cy="684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048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74564CEB-E35A-AC42-A0E4-45D4069E05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336789" y="1456267"/>
            <a:ext cx="6344499" cy="48090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A86A3A-FFD1-EE44-BF89-151520AA8515}"/>
              </a:ext>
            </a:extLst>
          </p:cNvPr>
          <p:cNvSpPr txBox="1"/>
          <p:nvPr/>
        </p:nvSpPr>
        <p:spPr>
          <a:xfrm>
            <a:off x="5473377" y="586942"/>
            <a:ext cx="6359253" cy="584775"/>
          </a:xfrm>
          <a:prstGeom prst="rect">
            <a:avLst/>
          </a:prstGeom>
          <a:solidFill>
            <a:srgbClr val="FFFF00">
              <a:alpha val="58000"/>
            </a:srgbClr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3200" dirty="0">
                <a:latin typeface="BM JUA_OTF" panose="02020603020101020101" pitchFamily="18" charset="-127"/>
                <a:ea typeface="BM JUA_OTF" panose="02020603020101020101" pitchFamily="18" charset="-127"/>
              </a:rPr>
              <a:t>자신의 물건을 직접 수리해보신적 있나요</a:t>
            </a:r>
            <a:r>
              <a:rPr kumimoji="1" lang="en-US" altLang="ko-KR" sz="3200" dirty="0">
                <a:latin typeface="BM JUA_OTF" panose="02020603020101020101" pitchFamily="18" charset="-127"/>
                <a:ea typeface="BM JUA_OTF" panose="02020603020101020101" pitchFamily="18" charset="-127"/>
              </a:rPr>
              <a:t>?</a:t>
            </a:r>
            <a:endParaRPr kumimoji="1" lang="ko-KR" altLang="en-US" sz="32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EA0ED9-9112-B34F-B72A-4BD717FFA609}"/>
              </a:ext>
            </a:extLst>
          </p:cNvPr>
          <p:cNvSpPr txBox="1"/>
          <p:nvPr/>
        </p:nvSpPr>
        <p:spPr>
          <a:xfrm>
            <a:off x="6681288" y="2238152"/>
            <a:ext cx="5151342" cy="584775"/>
          </a:xfrm>
          <a:prstGeom prst="rect">
            <a:avLst/>
          </a:prstGeom>
          <a:solidFill>
            <a:srgbClr val="FFFF00">
              <a:alpha val="58000"/>
            </a:srgbClr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3200" dirty="0">
                <a:latin typeface="BM JUA_OTF" panose="02020603020101020101" pitchFamily="18" charset="-127"/>
                <a:ea typeface="BM JUA_OTF" panose="02020603020101020101" pitchFamily="18" charset="-127"/>
              </a:rPr>
              <a:t>우리는 왜 물건을 직접 고칠까요</a:t>
            </a:r>
            <a:r>
              <a:rPr kumimoji="1" lang="en-US" altLang="ko-KR" sz="3200" dirty="0">
                <a:latin typeface="BM JUA_OTF" panose="02020603020101020101" pitchFamily="18" charset="-127"/>
                <a:ea typeface="BM JUA_OTF" panose="02020603020101020101" pitchFamily="18" charset="-127"/>
              </a:rPr>
              <a:t>?</a:t>
            </a:r>
            <a:r>
              <a:rPr kumimoji="1" lang="ko-KR" altLang="en-US" sz="3200" dirty="0">
                <a:latin typeface="BM JUA_OTF" panose="02020603020101020101" pitchFamily="18" charset="-127"/>
                <a:ea typeface="BM JUA_OTF" panose="02020603020101020101" pitchFamily="18" charset="-127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EE936-C392-9C4B-926B-3E2B3E050972}"/>
              </a:ext>
            </a:extLst>
          </p:cNvPr>
          <p:cNvSpPr txBox="1"/>
          <p:nvPr/>
        </p:nvSpPr>
        <p:spPr>
          <a:xfrm>
            <a:off x="7766482" y="3596974"/>
            <a:ext cx="4066148" cy="584775"/>
          </a:xfrm>
          <a:prstGeom prst="rect">
            <a:avLst/>
          </a:prstGeom>
          <a:solidFill>
            <a:srgbClr val="FFFF00">
              <a:alpha val="58000"/>
            </a:srgbClr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3200" dirty="0">
                <a:latin typeface="BM JUA_OTF" panose="02020603020101020101" pitchFamily="18" charset="-127"/>
                <a:ea typeface="BM JUA_OTF" panose="02020603020101020101" pitchFamily="18" charset="-127"/>
              </a:rPr>
              <a:t>왜 이런 활동을 하는 거죠</a:t>
            </a:r>
            <a:r>
              <a:rPr kumimoji="1" lang="en-US" altLang="ko-KR" sz="3200" dirty="0">
                <a:latin typeface="BM JUA_OTF" panose="02020603020101020101" pitchFamily="18" charset="-127"/>
                <a:ea typeface="BM JUA_OTF" panose="02020603020101020101" pitchFamily="18" charset="-127"/>
              </a:rPr>
              <a:t>?</a:t>
            </a:r>
            <a:endParaRPr kumimoji="1" lang="ko-KR" altLang="en-US" sz="32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2256AA-8A74-8144-88DC-8A0D7582EA5C}"/>
              </a:ext>
            </a:extLst>
          </p:cNvPr>
          <p:cNvSpPr txBox="1"/>
          <p:nvPr/>
        </p:nvSpPr>
        <p:spPr>
          <a:xfrm>
            <a:off x="10434959" y="4521711"/>
            <a:ext cx="8210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800" dirty="0">
                <a:latin typeface="BM JUA_OTF" panose="02020603020101020101" pitchFamily="18" charset="-127"/>
                <a:ea typeface="BM JUA_OTF" panose="02020603020101020101" pitchFamily="18" charset="-127"/>
              </a:rPr>
              <a:t>?</a:t>
            </a:r>
            <a:endParaRPr kumimoji="1" lang="ko-KR" altLang="en-US" sz="88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2187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A86A3A-FFD1-EE44-BF89-151520AA8515}"/>
              </a:ext>
            </a:extLst>
          </p:cNvPr>
          <p:cNvSpPr txBox="1"/>
          <p:nvPr/>
        </p:nvSpPr>
        <p:spPr>
          <a:xfrm>
            <a:off x="586811" y="326270"/>
            <a:ext cx="6196784" cy="1685077"/>
          </a:xfrm>
          <a:prstGeom prst="rect">
            <a:avLst/>
          </a:prstGeom>
          <a:solidFill>
            <a:srgbClr val="FFFF00">
              <a:alpha val="58000"/>
            </a:srgb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 직접 고치는 즐거움과 수리할 권리</a:t>
            </a:r>
            <a:endParaRPr lang="en-US" altLang="ko-KR" sz="36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 전자기기 자가 수리 모임</a:t>
            </a:r>
            <a:endParaRPr kumimoji="1" lang="ko-KR" altLang="en-US" sz="36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EA0ED9-9112-B34F-B72A-4BD717FFA609}"/>
              </a:ext>
            </a:extLst>
          </p:cNvPr>
          <p:cNvSpPr txBox="1"/>
          <p:nvPr/>
        </p:nvSpPr>
        <p:spPr>
          <a:xfrm>
            <a:off x="586811" y="2464553"/>
            <a:ext cx="93169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400" dirty="0">
                <a:latin typeface="BM JUA_OTF" panose="02020603020101020101" pitchFamily="18" charset="-127"/>
                <a:ea typeface="BM JUA_OTF" panose="02020603020101020101" pitchFamily="18" charset="-127"/>
              </a:rPr>
              <a:t>우리가 모임을 만든 가장 중요한 이유는 </a:t>
            </a:r>
            <a:endParaRPr kumimoji="1" lang="en-US" altLang="ko-KR" sz="44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kumimoji="1" lang="ko-KR" altLang="en-US" sz="4400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자가수리가</a:t>
            </a:r>
            <a:r>
              <a:rPr kumimoji="1" lang="ko-KR" altLang="en-US" sz="4400" dirty="0">
                <a:latin typeface="BM JUA_OTF" panose="02020603020101020101" pitchFamily="18" charset="-127"/>
                <a:ea typeface="BM JUA_OTF" panose="02020603020101020101" pitchFamily="18" charset="-127"/>
              </a:rPr>
              <a:t> 진짜 </a:t>
            </a:r>
            <a:r>
              <a:rPr kumimoji="1" lang="ko-KR" altLang="en-US" sz="4400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재밌기</a:t>
            </a:r>
            <a:r>
              <a:rPr kumimoji="1" lang="ko-KR" altLang="en-US" sz="4400" dirty="0">
                <a:latin typeface="BM JUA_OTF" panose="02020603020101020101" pitchFamily="18" charset="-127"/>
                <a:ea typeface="BM JUA_OTF" panose="02020603020101020101" pitchFamily="18" charset="-127"/>
              </a:rPr>
              <a:t> 때문입니다</a:t>
            </a:r>
            <a:r>
              <a:rPr kumimoji="1" lang="en-US" altLang="ko-KR" sz="4400" dirty="0"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  <a:endParaRPr kumimoji="1" lang="ko-KR" altLang="en-US" sz="44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B87DA8A-4532-BA46-92B7-8BEDB8E52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008" y="3911103"/>
            <a:ext cx="3797300" cy="28194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3CF0E99-D199-4343-B405-C91E0562F5E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 rot="10800000">
            <a:off x="0" y="-604911"/>
            <a:ext cx="12192000" cy="758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640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2990EF2-8C0F-7049-8BDA-8504FC24FF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A86A3A-FFD1-EE44-BF89-151520AA8515}"/>
              </a:ext>
            </a:extLst>
          </p:cNvPr>
          <p:cNvSpPr txBox="1"/>
          <p:nvPr/>
        </p:nvSpPr>
        <p:spPr>
          <a:xfrm>
            <a:off x="586811" y="326270"/>
            <a:ext cx="8445978" cy="646331"/>
          </a:xfrm>
          <a:prstGeom prst="rect">
            <a:avLst/>
          </a:prstGeom>
          <a:solidFill>
            <a:srgbClr val="FFFF00">
              <a:alpha val="58000"/>
            </a:srgbClr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물건의 권리</a:t>
            </a:r>
            <a:r>
              <a:rPr kumimoji="1" lang="en-US" altLang="ko-KR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,</a:t>
            </a:r>
            <a:r>
              <a:rPr kumimoji="1"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 작동원리</a:t>
            </a:r>
            <a:r>
              <a:rPr kumimoji="1" lang="en-US" altLang="ko-KR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,</a:t>
            </a:r>
            <a:r>
              <a:rPr kumimoji="1"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 역사</a:t>
            </a:r>
            <a:r>
              <a:rPr kumimoji="1" lang="en-US" altLang="ko-KR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 - </a:t>
            </a:r>
            <a:r>
              <a:rPr kumimoji="1"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탐구의 대상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EA0ED9-9112-B34F-B72A-4BD717FFA609}"/>
              </a:ext>
            </a:extLst>
          </p:cNvPr>
          <p:cNvSpPr txBox="1"/>
          <p:nvPr/>
        </p:nvSpPr>
        <p:spPr>
          <a:xfrm>
            <a:off x="586811" y="1813200"/>
            <a:ext cx="8736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직접 수리를 함으로서 </a:t>
            </a:r>
            <a:endParaRPr lang="en-US" altLang="ko-KR" sz="36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우리가 평소에 잊고 있었던 </a:t>
            </a:r>
            <a:endParaRPr lang="en-US" altLang="ko-KR" sz="36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물건의 권리와 작동원리</a:t>
            </a:r>
            <a:r>
              <a:rPr lang="en-US" altLang="ko-KR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,</a:t>
            </a:r>
            <a:r>
              <a:rPr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  </a:t>
            </a:r>
            <a:endParaRPr lang="en-US" altLang="ko-KR" sz="36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lang="ko-KR" altLang="en-US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그리고 물건의 역사를 깨우치게 합니다</a:t>
            </a:r>
            <a:r>
              <a:rPr lang="en-US" altLang="ko-KR" sz="3600" dirty="0"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  <a:endParaRPr kumimoji="1" lang="ko-KR" altLang="en-US" sz="36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8208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0360C42-6847-2E4D-BAC8-01F9CFAFA3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3000"/>
          </a:blip>
          <a:stretch>
            <a:fillRect/>
          </a:stretch>
        </p:blipFill>
        <p:spPr>
          <a:xfrm>
            <a:off x="9708444" y="2852411"/>
            <a:ext cx="2483556" cy="400558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FE02B7E-26DA-2B4A-BB85-C9AB7E58B9FB}"/>
              </a:ext>
            </a:extLst>
          </p:cNvPr>
          <p:cNvSpPr/>
          <p:nvPr/>
        </p:nvSpPr>
        <p:spPr>
          <a:xfrm>
            <a:off x="146756" y="0"/>
            <a:ext cx="11661422" cy="7571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i="0" dirty="0" err="1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자가수리</a:t>
            </a:r>
            <a:r>
              <a:rPr lang="ko-KR" altLang="en-US" b="1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 선언문</a:t>
            </a:r>
            <a:endParaRPr lang="ko-KR" altLang="en-US" b="0" i="0" dirty="0">
              <a:solidFill>
                <a:srgbClr val="212426"/>
              </a:solidFill>
              <a:effectLst/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우리는 아래의 진실들이 </a:t>
            </a:r>
            <a:r>
              <a:rPr lang="ko-KR" altLang="en-US" b="0" i="0" dirty="0" err="1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자명함을</a:t>
            </a:r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 선언한다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: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재활용보다 낫다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물건들을 오래 지속시키는 것이 그것들로부터 원재료를 파내는 것보다 효율적이고 </a:t>
            </a:r>
            <a:r>
              <a:rPr lang="ko-KR" altLang="en-US" b="0" i="0" dirty="0" err="1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비용면에서</a:t>
            </a:r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 효과적이다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지구를 지킨다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지구의 자원은 한정되어 있으며 우리는 선형적인 생산공정을 영원히 유지할 수 없다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 </a:t>
            </a:r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가장 효율적인 방법은 우리가 이미 가지고 있는 것을 재사용하는 것이다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!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금전을 절약한다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무언가를 수리하는 것은 종종 무료이고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, </a:t>
            </a:r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보통 교체하는 것보다 저렴하다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 </a:t>
            </a:r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우리 스스로 수리하면 적잖은 땡전을 절약한다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공학을 가르친다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 err="1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어떤것이</a:t>
            </a:r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 어떻게 움직이는가 알아내는 가장 좋은 방법은 그것을 분해하는 것이다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!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수리할 수 없다면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, </a:t>
            </a:r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가질 수 없다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사람과 기계를 연결하고 소비를 초월하는 연결을 형성한다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 </a:t>
            </a:r>
            <a:r>
              <a:rPr lang="ko-KR" altLang="en-US" b="0" i="0" dirty="0" err="1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자가수리는</a:t>
            </a:r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 지속가능하다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우리와 물건들을 연결시켜준다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개인을 강화시킨다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소비자를 </a:t>
            </a:r>
            <a:r>
              <a:rPr lang="ko-KR" altLang="en-US" b="0" i="0" dirty="0" err="1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공헌자로</a:t>
            </a:r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 변화시킨다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자랑스런 소유를 고취시킨다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영혼을 불어넣어 물건을 특별하게 만든다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자립이다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창의력을 요구한다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친환경이다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즐겁다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우리의 물건들을 이해하는데 필수적이다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수리는 돈과 자원을 절약한다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 </a:t>
            </a:r>
            <a:endParaRPr lang="en-US" altLang="ko-KR" b="0" i="0" dirty="0">
              <a:solidFill>
                <a:srgbClr val="212426"/>
              </a:solidFill>
              <a:effectLst/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endParaRPr lang="ko-KR" altLang="en-US" b="0" i="0" dirty="0">
              <a:solidFill>
                <a:srgbClr val="212426"/>
              </a:solidFill>
              <a:effectLst/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8933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0360C42-6847-2E4D-BAC8-01F9CFAFA3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3000"/>
          </a:blip>
          <a:stretch>
            <a:fillRect/>
          </a:stretch>
        </p:blipFill>
        <p:spPr>
          <a:xfrm>
            <a:off x="7939884" y="0"/>
            <a:ext cx="4252116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FE02B7E-26DA-2B4A-BB85-C9AB7E58B9FB}"/>
              </a:ext>
            </a:extLst>
          </p:cNvPr>
          <p:cNvSpPr/>
          <p:nvPr/>
        </p:nvSpPr>
        <p:spPr>
          <a:xfrm>
            <a:off x="1322698" y="948267"/>
            <a:ext cx="1166142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우리의 권리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:</a:t>
            </a:r>
          </a:p>
          <a:p>
            <a:endParaRPr lang="en-US" altLang="ko-KR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품질보증을 유지한 채로 우리의 제품을 열고 수리할 수 있는 권리</a:t>
            </a:r>
          </a:p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열어볼 수 있는 제품</a:t>
            </a:r>
          </a:p>
          <a:p>
            <a:r>
              <a:rPr lang="ko-KR" altLang="en-US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에러코드와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배선도</a:t>
            </a:r>
          </a:p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문제해결 지침과 순서도</a:t>
            </a:r>
          </a:p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모든 것에 대한 </a:t>
            </a:r>
            <a:r>
              <a:rPr lang="ko-KR" altLang="en-US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수리문서를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작성할 권리</a:t>
            </a:r>
          </a:p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수리기술자를 선택할 권리</a:t>
            </a:r>
          </a:p>
          <a:p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'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제거하지 마시오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'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스티커를 제거할 권리</a:t>
            </a:r>
          </a:p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우리의 사생활 안에서 물건을 수리할 권리</a:t>
            </a:r>
          </a:p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모든 소모품을 우리 스스로 교체할 권리</a:t>
            </a:r>
          </a:p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수리를 위해 </a:t>
            </a:r>
            <a:r>
              <a:rPr lang="ko-KR" altLang="en-US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전용공구가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</a:t>
            </a:r>
            <a:r>
              <a:rPr lang="ko-KR" altLang="en-US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필요없는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하드웨어</a:t>
            </a:r>
          </a:p>
          <a:p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합당한 가격에 </a:t>
            </a:r>
            <a:r>
              <a:rPr lang="ko-KR" altLang="en-US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수리부품을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구할 권리</a:t>
            </a:r>
            <a:r>
              <a:rPr lang="en-US" altLang="ko-KR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ko-KR" altLang="en-US" b="0" i="0" dirty="0">
                <a:solidFill>
                  <a:srgbClr val="212426"/>
                </a:solidFill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 </a:t>
            </a:r>
            <a:endParaRPr lang="en-US" altLang="ko-KR" b="0" i="0" dirty="0">
              <a:solidFill>
                <a:srgbClr val="212426"/>
              </a:solidFill>
              <a:effectLst/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endParaRPr lang="ko-KR" altLang="en-US" b="0" i="0" dirty="0">
              <a:solidFill>
                <a:srgbClr val="212426"/>
              </a:solidFill>
              <a:effectLst/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2884E54-3217-DD4A-993C-0F22B53CC689}"/>
              </a:ext>
            </a:extLst>
          </p:cNvPr>
          <p:cNvSpPr/>
          <p:nvPr/>
        </p:nvSpPr>
        <p:spPr>
          <a:xfrm>
            <a:off x="0" y="6369628"/>
            <a:ext cx="81731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출처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https</a:t>
            </a:r>
            <a:r>
              <a:rPr lang="ko-KR" altLang="en-US" dirty="0"/>
              <a:t>://</a:t>
            </a:r>
            <a:r>
              <a:rPr lang="ko-KR" altLang="en-US" dirty="0" err="1"/>
              <a:t>www.ifixit.com</a:t>
            </a:r>
            <a:r>
              <a:rPr lang="ko-KR" altLang="en-US" dirty="0"/>
              <a:t>/</a:t>
            </a:r>
            <a:r>
              <a:rPr lang="ko-KR" altLang="en-US" dirty="0" err="1"/>
              <a:t>Wiki</a:t>
            </a:r>
            <a:r>
              <a:rPr lang="ko-KR" altLang="en-US" dirty="0"/>
              <a:t>/</a:t>
            </a:r>
            <a:r>
              <a:rPr lang="ko-KR" altLang="en-US" dirty="0" err="1"/>
              <a:t>RepairManifestoTranslations_kor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0496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14258D7-34DC-554D-BD0D-CC313A44490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13521"/>
            <a:ext cx="12192000" cy="776710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45AAD76-A563-644C-AA37-C81390A6CA11}"/>
              </a:ext>
            </a:extLst>
          </p:cNvPr>
          <p:cNvSpPr/>
          <p:nvPr/>
        </p:nvSpPr>
        <p:spPr>
          <a:xfrm>
            <a:off x="1877555" y="362423"/>
            <a:ext cx="90613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0" i="0" dirty="0"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수리의 재미와 성취 그리고 </a:t>
            </a:r>
            <a:r>
              <a:rPr lang="ko-KR" altLang="en-US" sz="2400" b="0" i="0" dirty="0" err="1"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감당가능한</a:t>
            </a:r>
            <a:r>
              <a:rPr lang="ko-KR" altLang="en-US" sz="2400" b="0" i="0" dirty="0"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 실패를 원하는 </a:t>
            </a:r>
            <a:r>
              <a:rPr lang="ko-KR" altLang="en-US" sz="2400" b="0" i="0" dirty="0" err="1">
                <a:effectLst/>
                <a:latin typeface="BM JUA_OTF" panose="02020603020101020101" pitchFamily="18" charset="-127"/>
                <a:ea typeface="BM JUA_OTF" panose="02020603020101020101" pitchFamily="18" charset="-127"/>
              </a:rPr>
              <a:t>모험가</a:t>
            </a:r>
            <a:r>
              <a:rPr lang="ko-KR" altLang="en-US" sz="2400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여</a:t>
            </a:r>
            <a:r>
              <a:rPr lang="en-US" altLang="ko-KR" sz="2400" dirty="0">
                <a:latin typeface="BM JUA_OTF" panose="02020603020101020101" pitchFamily="18" charset="-127"/>
                <a:ea typeface="BM JUA_OTF" panose="02020603020101020101" pitchFamily="18" charset="-127"/>
              </a:rPr>
              <a:t>…</a:t>
            </a:r>
            <a:r>
              <a:rPr lang="ko-KR" altLang="en-US" sz="2400" dirty="0">
                <a:latin typeface="BM JUA_OTF" panose="02020603020101020101" pitchFamily="18" charset="-127"/>
                <a:ea typeface="BM JUA_OTF" panose="02020603020101020101" pitchFamily="18" charset="-127"/>
              </a:rPr>
              <a:t> 환영합니다</a:t>
            </a:r>
            <a:r>
              <a:rPr lang="en-US" altLang="ko-KR" sz="2400" dirty="0">
                <a:latin typeface="BM JUA_OTF" panose="02020603020101020101" pitchFamily="18" charset="-127"/>
                <a:ea typeface="BM JUA_OTF" panose="02020603020101020101" pitchFamily="18" charset="-127"/>
              </a:rPr>
              <a:t>!</a:t>
            </a:r>
            <a:endParaRPr lang="ko-KR" altLang="en-US" sz="2400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D5776D-D97C-B341-BB37-4FF253EBB5BB}"/>
              </a:ext>
            </a:extLst>
          </p:cNvPr>
          <p:cNvSpPr txBox="1"/>
          <p:nvPr/>
        </p:nvSpPr>
        <p:spPr>
          <a:xfrm>
            <a:off x="3127022" y="1072443"/>
            <a:ext cx="5460149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BM JUA_OTF" panose="02020603020101020101" pitchFamily="18" charset="-127"/>
                <a:ea typeface="BM JUA_OTF" panose="02020603020101020101" pitchFamily="18" charset="-127"/>
              </a:rPr>
              <a:t>1.</a:t>
            </a:r>
            <a:r>
              <a:rPr kumimoji="1" lang="ko-KR" altLang="en-US" sz="2000" b="1" dirty="0">
                <a:latin typeface="BM JUA_OTF" panose="02020603020101020101" pitchFamily="18" charset="-127"/>
                <a:ea typeface="BM JUA_OTF" panose="02020603020101020101" pitchFamily="18" charset="-127"/>
              </a:rPr>
              <a:t> 분해의 시간 </a:t>
            </a:r>
            <a:r>
              <a:rPr kumimoji="1" lang="en-US" altLang="ko-KR" sz="2000" b="1" dirty="0">
                <a:latin typeface="BM JUA_OTF" panose="02020603020101020101" pitchFamily="18" charset="-127"/>
                <a:ea typeface="BM JUA_OTF" panose="02020603020101020101" pitchFamily="18" charset="-127"/>
              </a:rPr>
              <a:t>(</a:t>
            </a:r>
            <a:r>
              <a:rPr lang="ko-KR" altLang="en-US" sz="2000" b="1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상호님</a:t>
            </a:r>
            <a:r>
              <a:rPr lang="en-US" altLang="ko-KR" sz="2000" b="1" dirty="0">
                <a:latin typeface="BM JUA_OTF" panose="02020603020101020101" pitchFamily="18" charset="-127"/>
                <a:ea typeface="BM JUA_OTF" panose="02020603020101020101" pitchFamily="18" charset="-127"/>
              </a:rPr>
              <a:t>)</a:t>
            </a:r>
            <a:endParaRPr kumimoji="1" lang="en-US" altLang="ko-KR" sz="2000" b="1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출력물 배부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(</a:t>
            </a:r>
            <a:r>
              <a:rPr lang="en-US" altLang="ko-KR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ifixit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 </a:t>
            </a:r>
            <a:r>
              <a:rPr lang="ko-KR" altLang="en-US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수리메뉴얼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기종 별로 배포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)</a:t>
            </a:r>
            <a:b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</a:b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작업방향성에 대해 이야기해요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  <a:b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</a:b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  준비물 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, A4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용지 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+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스카치테이프 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+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펜</a:t>
            </a:r>
            <a:b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</a:b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 </a:t>
            </a:r>
            <a:r>
              <a:rPr lang="ko-KR" altLang="en-US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수리영상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(30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초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) +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나사의 종류에 대해 설명해요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 </a:t>
            </a:r>
            <a:b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</a:b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부품 그림 그리기에 대해서 이야기해요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  <a:b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</a:b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쇼트에 대하여 이야기해요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  <a:b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</a:b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유의사항</a:t>
            </a:r>
            <a:b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</a:br>
            <a:endParaRPr kumimoji="1" lang="en-US" altLang="ko-KR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kumimoji="1" lang="en-US" altLang="ko-KR" sz="2000" b="1" dirty="0">
                <a:latin typeface="BM JUA_OTF" panose="02020603020101020101" pitchFamily="18" charset="-127"/>
                <a:ea typeface="BM JUA_OTF" panose="02020603020101020101" pitchFamily="18" charset="-127"/>
              </a:rPr>
              <a:t>2.</a:t>
            </a:r>
            <a:r>
              <a:rPr kumimoji="1" lang="ko-KR" altLang="en-US" sz="2000" b="1" dirty="0">
                <a:latin typeface="BM JUA_OTF" panose="02020603020101020101" pitchFamily="18" charset="-127"/>
                <a:ea typeface="BM JUA_OTF" panose="02020603020101020101" pitchFamily="18" charset="-127"/>
              </a:rPr>
              <a:t> 관찰의 시간</a:t>
            </a:r>
            <a:endParaRPr kumimoji="1" lang="en-US" altLang="ko-KR" sz="2000" b="1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핸드폰을 자세히 들여다 봐요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. </a:t>
            </a:r>
          </a:p>
          <a:p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그리고 각 부품들과 기능의 연결을 상상해보세요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endParaRPr kumimoji="1" lang="en-US" altLang="ko-KR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kumimoji="1" lang="en-US" altLang="ko-KR" sz="2000" b="1" dirty="0">
                <a:latin typeface="BM JUA_OTF" panose="02020603020101020101" pitchFamily="18" charset="-127"/>
                <a:ea typeface="BM JUA_OTF" panose="02020603020101020101" pitchFamily="18" charset="-127"/>
              </a:rPr>
              <a:t>3.</a:t>
            </a:r>
            <a:r>
              <a:rPr kumimoji="1" lang="ko-KR" altLang="en-US" sz="2000" b="1" dirty="0">
                <a:latin typeface="BM JUA_OTF" panose="02020603020101020101" pitchFamily="18" charset="-127"/>
                <a:ea typeface="BM JUA_OTF" panose="02020603020101020101" pitchFamily="18" charset="-127"/>
              </a:rPr>
              <a:t> 원리의 시간</a:t>
            </a:r>
            <a:endParaRPr kumimoji="1" lang="en-US" altLang="ko-KR" sz="2000" b="1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</a:t>
            </a:r>
            <a:r>
              <a:rPr lang="ko-KR" altLang="en-US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스텝별로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확인의 시간을 가져요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.</a:t>
            </a:r>
          </a:p>
          <a:p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전원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,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힘으로 하지 않아요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,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순서 기록하기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, 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중간중간확인하기</a:t>
            </a:r>
            <a:endParaRPr lang="en-US" altLang="ko-KR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  <a:p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- </a:t>
            </a:r>
            <a:r>
              <a:rPr lang="ko-KR" altLang="en-US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검색어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:</a:t>
            </a:r>
            <a:r>
              <a:rPr lang="ko-KR" altLang="en-US" dirty="0">
                <a:latin typeface="BM JUA_OTF" panose="02020603020101020101" pitchFamily="18" charset="-127"/>
                <a:ea typeface="BM JUA_OTF" panose="02020603020101020101" pitchFamily="18" charset="-127"/>
              </a:rPr>
              <a:t> </a:t>
            </a:r>
            <a:r>
              <a:rPr lang="en-US" altLang="ko-KR" dirty="0" err="1">
                <a:latin typeface="BM JUA_OTF" panose="02020603020101020101" pitchFamily="18" charset="-127"/>
                <a:ea typeface="BM JUA_OTF" panose="02020603020101020101" pitchFamily="18" charset="-127"/>
              </a:rPr>
              <a:t>iphone</a:t>
            </a:r>
            <a:r>
              <a:rPr lang="en-US" altLang="ko-KR" dirty="0">
                <a:latin typeface="BM JUA_OTF" panose="02020603020101020101" pitchFamily="18" charset="-127"/>
                <a:ea typeface="BM JUA_OTF" panose="02020603020101020101" pitchFamily="18" charset="-127"/>
              </a:rPr>
              <a:t> teardown </a:t>
            </a:r>
            <a:endParaRPr kumimoji="1" lang="en-US" altLang="ko-KR" dirty="0">
              <a:latin typeface="BM JUA_OTF" panose="02020603020101020101" pitchFamily="18" charset="-127"/>
              <a:ea typeface="BM JUA_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7313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331</Words>
  <Application>Microsoft Macintosh PowerPoint</Application>
  <PresentationFormat>와이드스크린</PresentationFormat>
  <Paragraphs>63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BM JUA_OTF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DURU KANG</dc:creator>
  <cp:lastModifiedBy>DURU KANG</cp:lastModifiedBy>
  <cp:revision>18</cp:revision>
  <dcterms:created xsi:type="dcterms:W3CDTF">2018-06-05T04:30:07Z</dcterms:created>
  <dcterms:modified xsi:type="dcterms:W3CDTF">2018-06-05T05:53:13Z</dcterms:modified>
</cp:coreProperties>
</file>

<file path=docProps/thumbnail.jpeg>
</file>